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3"/>
  </p:handoutMasterIdLst>
  <p:sldIdLst>
    <p:sldId id="256" r:id="rId2"/>
    <p:sldId id="257" r:id="rId3"/>
    <p:sldId id="261" r:id="rId4"/>
    <p:sldId id="265" r:id="rId5"/>
    <p:sldId id="258" r:id="rId6"/>
    <p:sldId id="268" r:id="rId7"/>
    <p:sldId id="259" r:id="rId8"/>
    <p:sldId id="266" r:id="rId9"/>
    <p:sldId id="267" r:id="rId10"/>
    <p:sldId id="260" r:id="rId11"/>
    <p:sldId id="269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B1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4D1A7-FF90-4CD2-BC7A-3CBB4FB47C7C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7753F-CEE3-4428-8D81-2C408BBC880E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5400" b="1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defRPr>
            </a:lvl1pPr>
          </a:lstStyle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B14A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24. 5. 2012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28800" y="2057400"/>
            <a:ext cx="4724400" cy="1470025"/>
          </a:xfrm>
        </p:spPr>
        <p:txBody>
          <a:bodyPr>
            <a:normAutofit/>
          </a:bodyPr>
          <a:lstStyle/>
          <a:p>
            <a:pPr algn="r"/>
            <a:r>
              <a:rPr lang="sk-SK" sz="88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Renesancia</a:t>
            </a:r>
            <a:endParaRPr lang="sk-SK" sz="88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57600" y="3505200"/>
            <a:ext cx="2895600" cy="990600"/>
          </a:xfrm>
        </p:spPr>
        <p:txBody>
          <a:bodyPr>
            <a:normAutofit/>
          </a:bodyPr>
          <a:lstStyle/>
          <a:p>
            <a:pPr algn="l"/>
            <a:r>
              <a:rPr lang="sk-SK" sz="48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architektúra</a:t>
            </a:r>
            <a:endParaRPr lang="sk-SK" sz="4800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3010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>
            <a:off x="6659880" y="0"/>
            <a:ext cx="2484120" cy="6858000"/>
          </a:xfrm>
          <a:prstGeom prst="rect">
            <a:avLst/>
          </a:prstGeom>
          <a:noFill/>
        </p:spPr>
      </p:pic>
      <p:pic>
        <p:nvPicPr>
          <p:cNvPr id="12290" name="Picture 2" descr="http://www.oskole.sk/images/renesancia_na_slovensk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3104823" cy="206692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2296" name="Picture 8" descr="http://beimiatour.sk/myfiles/image/Italy/firen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04800"/>
            <a:ext cx="2514600" cy="188595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Renesančné stavby na Slovensku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>
            <a:normAutofit/>
          </a:bodyPr>
          <a:lstStyle/>
          <a:p>
            <a:r>
              <a:rPr lang="sk-SK" sz="3600" dirty="0" smtClean="0"/>
              <a:t>Mestská radnica v Levoči</a:t>
            </a:r>
          </a:p>
          <a:p>
            <a:r>
              <a:rPr lang="sk-SK" sz="3600" dirty="0" smtClean="0"/>
              <a:t>Mestská radnica v Kežmarku</a:t>
            </a:r>
          </a:p>
          <a:p>
            <a:r>
              <a:rPr lang="sk-SK" sz="3600" dirty="0" smtClean="0"/>
              <a:t>Mestská radnica a námestie v Bardejove</a:t>
            </a:r>
          </a:p>
          <a:p>
            <a:r>
              <a:rPr lang="sk-SK" sz="3600" dirty="0" smtClean="0"/>
              <a:t>Trnavská univerzita</a:t>
            </a:r>
          </a:p>
          <a:p>
            <a:r>
              <a:rPr lang="sk-SK" sz="3600" dirty="0" smtClean="0"/>
              <a:t>Sobášny palác v Bytči</a:t>
            </a:r>
          </a:p>
          <a:p>
            <a:r>
              <a:rPr lang="sk-SK" sz="3600" dirty="0" smtClean="0"/>
              <a:t>Humenský kaštieľ</a:t>
            </a:r>
          </a:p>
          <a:p>
            <a:pPr>
              <a:buNone/>
            </a:pPr>
            <a:endParaRPr lang="sk-SK" sz="3600" dirty="0"/>
          </a:p>
        </p:txBody>
      </p:sp>
      <p:pic>
        <p:nvPicPr>
          <p:cNvPr id="5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42389" r="39500"/>
          <a:stretch>
            <a:fillRect/>
          </a:stretch>
        </p:blipFill>
        <p:spPr bwMode="auto">
          <a:xfrm rot="16200000" flipV="1">
            <a:off x="4229100" y="1943100"/>
            <a:ext cx="6858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8229600" cy="1143000"/>
          </a:xfrm>
        </p:spPr>
        <p:txBody>
          <a:bodyPr/>
          <a:lstStyle/>
          <a:p>
            <a:r>
              <a:rPr lang="sk-SK" dirty="0" smtClean="0"/>
              <a:t>Zapamätali ste si všetko?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3352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Vyskúšajte</a:t>
            </a:r>
            <a:r>
              <a:rPr kumimoji="0" lang="sk-SK" sz="54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sa v teste.</a:t>
            </a:r>
            <a:endParaRPr kumimoji="0" lang="sk-SK" sz="5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 rot="16200000">
            <a:off x="3771900" y="1485900"/>
            <a:ext cx="1600200" cy="9144000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6629400" y="6096000"/>
            <a:ext cx="213360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© Peter Müller</a:t>
            </a:r>
            <a:endParaRPr lang="sk-SK" sz="2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sk-SK" sz="6600" dirty="0" smtClean="0"/>
              <a:t>Renesancia</a:t>
            </a:r>
            <a:endParaRPr lang="sk-SK" sz="6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vznikla v  severnom Taliansku – vo Florencii</a:t>
            </a:r>
          </a:p>
          <a:p>
            <a:r>
              <a:rPr lang="sk-SK" dirty="0" smtClean="0"/>
              <a:t>znovuzrodenie princípov antickej doby</a:t>
            </a:r>
          </a:p>
          <a:p>
            <a:r>
              <a:rPr lang="sk-SK" dirty="0" smtClean="0"/>
              <a:t>pripomínanie si starovekého Ríma, ktorý sa stal vzorom</a:t>
            </a:r>
          </a:p>
          <a:p>
            <a:r>
              <a:rPr lang="sk-SK" dirty="0" smtClean="0"/>
              <a:t>napodobňovanie antiky v staviteľstve i literatúre (kupoly, stĺpy, oblý oblúk, súmernosť, priestrannosť, účelnosť)</a:t>
            </a:r>
          </a:p>
          <a:p>
            <a:r>
              <a:rPr lang="sk-SK" dirty="0" smtClean="0"/>
              <a:t>nový smer myslenia humanizmus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3048000" y="1066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14. – 17. storočie</a:t>
            </a:r>
            <a:endParaRPr lang="sk-SK" sz="24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 rot="5400000">
            <a:off x="4076700" y="1790700"/>
            <a:ext cx="990601" cy="91440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Humanizmus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sk-SK" dirty="0" smtClean="0"/>
              <a:t>myšlienkové, spoločenské a umelecké hnutie</a:t>
            </a:r>
          </a:p>
          <a:p>
            <a:endParaRPr lang="sk-SK" sz="1800" dirty="0" smtClean="0"/>
          </a:p>
          <a:p>
            <a:r>
              <a:rPr lang="sk-SK" dirty="0" err="1" smtClean="0"/>
              <a:t>humanus</a:t>
            </a:r>
            <a:r>
              <a:rPr lang="sk-SK" dirty="0" smtClean="0"/>
              <a:t> = ľudský</a:t>
            </a:r>
          </a:p>
          <a:p>
            <a:endParaRPr lang="sk-SK" sz="1800" dirty="0" smtClean="0"/>
          </a:p>
          <a:p>
            <a:r>
              <a:rPr lang="sk-SK" dirty="0" smtClean="0"/>
              <a:t>cieľom bolo obrodenie človeka v zmysle antických ideálov, návrat k pozemskému svetskému životu, právo na radosť a šťastie.</a:t>
            </a:r>
            <a:endParaRPr lang="sk-SK" dirty="0"/>
          </a:p>
        </p:txBody>
      </p:sp>
      <p:pic>
        <p:nvPicPr>
          <p:cNvPr id="5" name="Picture 2" descr="Detail severnej fasády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1"/>
            <a:ext cx="1143000" cy="1522722"/>
          </a:xfrm>
          <a:prstGeom prst="rect">
            <a:avLst/>
          </a:prstGeom>
          <a:noFill/>
        </p:spPr>
      </p:pic>
      <p:pic>
        <p:nvPicPr>
          <p:cNvPr id="6" name="Picture 2" descr="Detail severnej fasády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8001000" y="0"/>
            <a:ext cx="1143000" cy="1522722"/>
          </a:xfrm>
          <a:prstGeom prst="rect">
            <a:avLst/>
          </a:prstGeom>
          <a:noFill/>
        </p:spPr>
      </p:pic>
      <p:pic>
        <p:nvPicPr>
          <p:cNvPr id="7" name="Picture 2" descr="Detail severnej fasády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5335278"/>
            <a:ext cx="1143000" cy="1522722"/>
          </a:xfrm>
          <a:prstGeom prst="rect">
            <a:avLst/>
          </a:prstGeom>
          <a:noFill/>
        </p:spPr>
      </p:pic>
      <p:pic>
        <p:nvPicPr>
          <p:cNvPr id="8" name="Picture 2" descr="Detail severnej fasády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8001000" y="5335278"/>
            <a:ext cx="1143000" cy="1522722"/>
          </a:xfrm>
          <a:prstGeom prst="rect">
            <a:avLst/>
          </a:prstGeom>
          <a:noFill/>
        </p:spPr>
      </p:pic>
      <p:pic>
        <p:nvPicPr>
          <p:cNvPr id="10242" name="Picture 2" descr="http://endtimeinfo.com/wp-content/uploads/2011/01/humanism2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179511"/>
            <a:ext cx="1701800" cy="167848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Architektúra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sz="2800" b="1" dirty="0" smtClean="0"/>
              <a:t>Architektúra miest: </a:t>
            </a:r>
          </a:p>
          <a:p>
            <a:r>
              <a:rPr lang="sk-SK" sz="2800" dirty="0" smtClean="0"/>
              <a:t>stavali sa hlavne svetské stavby: </a:t>
            </a:r>
            <a:r>
              <a:rPr lang="sk-SK" sz="2800" dirty="0" err="1" smtClean="0"/>
              <a:t>meštianské</a:t>
            </a:r>
            <a:r>
              <a:rPr lang="sk-SK" sz="2800" dirty="0" smtClean="0"/>
              <a:t> domy, radnice, nemocnice, univerzity,</a:t>
            </a:r>
          </a:p>
          <a:p>
            <a:pPr>
              <a:buNone/>
            </a:pPr>
            <a:r>
              <a:rPr lang="sk-SK" sz="2800" dirty="0" smtClean="0"/>
              <a:t>	vily, záhrady, paláce, zvonice,</a:t>
            </a:r>
          </a:p>
          <a:p>
            <a:pPr>
              <a:buNone/>
            </a:pPr>
            <a:r>
              <a:rPr lang="sk-SK" sz="2800" dirty="0" smtClean="0"/>
              <a:t>	mosty</a:t>
            </a:r>
          </a:p>
          <a:p>
            <a:endParaRPr lang="sk-SK" sz="2800" dirty="0" smtClean="0"/>
          </a:p>
          <a:p>
            <a:pPr>
              <a:buNone/>
            </a:pPr>
            <a:endParaRPr lang="sk-SK" sz="2800" b="1" dirty="0" smtClean="0"/>
          </a:p>
          <a:p>
            <a:pPr>
              <a:buNone/>
            </a:pPr>
            <a:r>
              <a:rPr lang="sk-SK" sz="2800" b="1" dirty="0" smtClean="0"/>
              <a:t>Architektúra vidieka: </a:t>
            </a:r>
          </a:p>
          <a:p>
            <a:r>
              <a:rPr lang="sk-SK" sz="2800" dirty="0" smtClean="0"/>
              <a:t>šľachta sa sťahuje z hradov, </a:t>
            </a:r>
          </a:p>
          <a:p>
            <a:pPr>
              <a:buNone/>
            </a:pPr>
            <a:r>
              <a:rPr lang="sk-SK" sz="2800" dirty="0" smtClean="0"/>
              <a:t>	stavba zámkov, kaštieľov a letohrádkov </a:t>
            </a:r>
          </a:p>
          <a:p>
            <a:pPr>
              <a:buNone/>
            </a:pPr>
            <a:r>
              <a:rPr lang="sk-SK" sz="2800" dirty="0" smtClean="0"/>
              <a:t>	obkolesenými parkmi</a:t>
            </a:r>
          </a:p>
          <a:p>
            <a:endParaRPr lang="sk-SK" sz="2800" dirty="0" smtClean="0"/>
          </a:p>
          <a:p>
            <a:endParaRPr lang="sk-SK" sz="2800" dirty="0"/>
          </a:p>
        </p:txBody>
      </p:sp>
      <p:pic>
        <p:nvPicPr>
          <p:cNvPr id="1026" name="Picture 2" descr="http://www.skrz.sk/image/1/big/1095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495800"/>
            <a:ext cx="2637691" cy="20574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http://blog.sme.sk/blog/8255/156172/2008_0626ajBardejov0207.JPG"/>
          <p:cNvPicPr>
            <a:picLocks noChangeAspect="1" noChangeArrowheads="1"/>
          </p:cNvPicPr>
          <p:nvPr/>
        </p:nvPicPr>
        <p:blipFill>
          <a:blip r:embed="rId3" cstate="print"/>
          <a:srcRect l="3200" t="2410" r="2400" b="3614"/>
          <a:stretch>
            <a:fillRect/>
          </a:stretch>
        </p:blipFill>
        <p:spPr bwMode="auto">
          <a:xfrm>
            <a:off x="5105400" y="2514600"/>
            <a:ext cx="2846754" cy="188175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2389" r="39500"/>
          <a:stretch>
            <a:fillRect/>
          </a:stretch>
        </p:blipFill>
        <p:spPr bwMode="auto">
          <a:xfrm rot="5400000">
            <a:off x="4343400" y="-4343400"/>
            <a:ext cx="4572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Znaky architektúry: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124199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 smtClean="0"/>
              <a:t>horizontalita</a:t>
            </a:r>
            <a:endParaRPr lang="sk-SK" dirty="0" smtClean="0"/>
          </a:p>
          <a:p>
            <a:r>
              <a:rPr lang="sk-SK" dirty="0" smtClean="0"/>
              <a:t>súmernosť</a:t>
            </a:r>
          </a:p>
          <a:p>
            <a:r>
              <a:rPr lang="sk-SK" dirty="0" smtClean="0"/>
              <a:t>prísna harmónia a súmernosť</a:t>
            </a:r>
          </a:p>
          <a:p>
            <a:r>
              <a:rPr lang="sk-SK" dirty="0" smtClean="0"/>
              <a:t>pravouhlé tvary</a:t>
            </a:r>
          </a:p>
          <a:p>
            <a:r>
              <a:rPr lang="sk-SK" dirty="0" smtClean="0"/>
              <a:t>antické stĺpy, kupoly, arkády</a:t>
            </a:r>
          </a:p>
          <a:p>
            <a:r>
              <a:rPr lang="sk-SK" dirty="0" smtClean="0"/>
              <a:t>svetlosť, priestrannosť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457200" y="5715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arkáda - je oblúk preklenujúci medzery medzi stĺpmi alebo piliermi.</a:t>
            </a:r>
            <a:endParaRPr lang="sk-SK" dirty="0"/>
          </a:p>
        </p:txBody>
      </p:sp>
      <p:pic>
        <p:nvPicPr>
          <p:cNvPr id="8194" name="Picture 2" descr="http://www.chrudim-city.cz/public/image/myd_dum%20kopie.jpg"/>
          <p:cNvPicPr>
            <a:picLocks noChangeAspect="1" noChangeArrowheads="1"/>
          </p:cNvPicPr>
          <p:nvPr/>
        </p:nvPicPr>
        <p:blipFill>
          <a:blip r:embed="rId2" cstate="print"/>
          <a:srcRect r="13158"/>
          <a:stretch>
            <a:fillRect/>
          </a:stretch>
        </p:blipFill>
        <p:spPr bwMode="auto">
          <a:xfrm>
            <a:off x="5486400" y="1371600"/>
            <a:ext cx="2286000" cy="3352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196" name="Picture 4" descr="http://www.setriza3.sk/sites/default/files/ponuky_obsah/2012_04/chram%20sv.%20petra.jpg"/>
          <p:cNvPicPr>
            <a:picLocks noChangeAspect="1" noChangeArrowheads="1"/>
          </p:cNvPicPr>
          <p:nvPr/>
        </p:nvPicPr>
        <p:blipFill>
          <a:blip r:embed="rId3" cstate="print"/>
          <a:srcRect l="8485" t="8081" r="9495" b="11111"/>
          <a:stretch>
            <a:fillRect/>
          </a:stretch>
        </p:blipFill>
        <p:spPr bwMode="auto">
          <a:xfrm>
            <a:off x="6477000" y="4114800"/>
            <a:ext cx="2209800" cy="1524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2389" r="39500"/>
          <a:stretch>
            <a:fillRect/>
          </a:stretch>
        </p:blipFill>
        <p:spPr bwMode="auto">
          <a:xfrm rot="10800000">
            <a:off x="0" y="0"/>
            <a:ext cx="457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8229600" cy="1143000"/>
          </a:xfrm>
        </p:spPr>
        <p:txBody>
          <a:bodyPr/>
          <a:lstStyle/>
          <a:p>
            <a:r>
              <a:rPr lang="sk-SK" sz="8000" dirty="0" smtClean="0"/>
              <a:t>Renesančné stavby</a:t>
            </a:r>
            <a:endParaRPr lang="sk-SK" sz="8000" dirty="0"/>
          </a:p>
        </p:txBody>
      </p:sp>
      <p:pic>
        <p:nvPicPr>
          <p:cNvPr id="4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 rot="16200000">
            <a:off x="3771900" y="-3771900"/>
            <a:ext cx="1600200" cy="9144000"/>
          </a:xfrm>
          <a:prstGeom prst="rect">
            <a:avLst/>
          </a:prstGeom>
          <a:noFill/>
        </p:spPr>
      </p:pic>
      <p:pic>
        <p:nvPicPr>
          <p:cNvPr id="5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 rot="16200000">
            <a:off x="3771900" y="1485900"/>
            <a:ext cx="1600200" cy="9144000"/>
          </a:xfrm>
          <a:prstGeom prst="rect">
            <a:avLst/>
          </a:prstGeom>
          <a:noFill/>
        </p:spPr>
      </p:pic>
      <p:pic>
        <p:nvPicPr>
          <p:cNvPr id="6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 rot="16200000">
            <a:off x="4267200" y="0"/>
            <a:ext cx="609600" cy="9144000"/>
          </a:xfrm>
          <a:prstGeom prst="rect">
            <a:avLst/>
          </a:prstGeom>
          <a:noFill/>
        </p:spPr>
      </p:pic>
      <p:pic>
        <p:nvPicPr>
          <p:cNvPr id="7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33333" r="39500"/>
          <a:stretch>
            <a:fillRect/>
          </a:stretch>
        </p:blipFill>
        <p:spPr bwMode="auto">
          <a:xfrm rot="16200000">
            <a:off x="4419600" y="-990600"/>
            <a:ext cx="3048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Santa</a:t>
            </a:r>
            <a:r>
              <a:rPr lang="sk-SK" dirty="0" smtClean="0"/>
              <a:t> Maria </a:t>
            </a:r>
            <a:r>
              <a:rPr lang="sk-SK" dirty="0" err="1" smtClean="0"/>
              <a:t>del</a:t>
            </a:r>
            <a:r>
              <a:rPr lang="sk-SK" dirty="0" smtClean="0"/>
              <a:t> </a:t>
            </a:r>
            <a:r>
              <a:rPr lang="sk-SK" dirty="0" err="1" smtClean="0"/>
              <a:t>Fiore</a:t>
            </a:r>
            <a:r>
              <a:rPr lang="sk-SK" dirty="0" smtClean="0"/>
              <a:t> </a:t>
            </a:r>
            <a:r>
              <a:rPr lang="sk-SK" sz="3600" dirty="0" smtClean="0"/>
              <a:t>(Florencia)</a:t>
            </a:r>
            <a:endParaRPr lang="sk-SK" dirty="0"/>
          </a:p>
        </p:txBody>
      </p:sp>
      <p:pic>
        <p:nvPicPr>
          <p:cNvPr id="7170" name="Picture 2" descr="http://www.culturageneral.net/arquitectura/jpg/cupula_de_santa_maria_del_fiore_du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086600" cy="484711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2389" r="39500"/>
          <a:stretch>
            <a:fillRect/>
          </a:stretch>
        </p:blipFill>
        <p:spPr bwMode="auto">
          <a:xfrm rot="10800000">
            <a:off x="8686800" y="0"/>
            <a:ext cx="457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Chrám Svätého Petra v Ríme</a:t>
            </a:r>
            <a:endParaRPr lang="sk-SK" dirty="0"/>
          </a:p>
        </p:txBody>
      </p:sp>
      <p:pic>
        <p:nvPicPr>
          <p:cNvPr id="27652" name="Picture 4" descr="http://bartlovi.eu/wordpress/wp-content/gallery/rim_10_3/DSC07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420226" cy="49530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2389" r="39500"/>
          <a:stretch>
            <a:fillRect/>
          </a:stretch>
        </p:blipFill>
        <p:spPr bwMode="auto">
          <a:xfrm rot="10800000">
            <a:off x="0" y="0"/>
            <a:ext cx="457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Fazetový</a:t>
            </a:r>
            <a:r>
              <a:rPr lang="sk-SK" dirty="0" smtClean="0"/>
              <a:t> palác v Kremli</a:t>
            </a:r>
            <a:endParaRPr lang="sk-SK" dirty="0"/>
          </a:p>
        </p:txBody>
      </p:sp>
      <p:pic>
        <p:nvPicPr>
          <p:cNvPr id="26626" name="Picture 2" descr="http://kremlin-tour.ru/blog/img/GranovitayaPa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286250" cy="35052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6628" name="Picture 4" descr="https://encrypted-tbn3.google.com/images?q=tbn:ANd9GcQ3g9mFu6IsrmXjQcUF5I8X8rGNToYtQexjs2XNKdrgufRD0p7A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3552215" cy="24918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Picture 2" descr="http://www.asb.sk/UserFiles/Image/stavebnictvo/poruchy-a-opravy/sanacie-vyznamnych-historickych-budov-3240/07--baumit-big-image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42389" r="39500"/>
          <a:stretch>
            <a:fillRect/>
          </a:stretch>
        </p:blipFill>
        <p:spPr bwMode="auto">
          <a:xfrm rot="10800000">
            <a:off x="8686800" y="0"/>
            <a:ext cx="4572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191</Words>
  <Application>Microsoft Office PowerPoint</Application>
  <PresentationFormat>Prezentácia na obrazovke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Renesancia</vt:lpstr>
      <vt:lpstr>Renesancia</vt:lpstr>
      <vt:lpstr>Humanizmus</vt:lpstr>
      <vt:lpstr>Architektúra</vt:lpstr>
      <vt:lpstr>Znaky architektúry:</vt:lpstr>
      <vt:lpstr>Renesančné stavby</vt:lpstr>
      <vt:lpstr>Santa Maria del Fiore (Florencia)</vt:lpstr>
      <vt:lpstr>Chrám Svätého Petra v Ríme</vt:lpstr>
      <vt:lpstr>Fazetový palác v Kremli</vt:lpstr>
      <vt:lpstr>Renesančné stavby na Slovensku</vt:lpstr>
      <vt:lpstr>Zapamätali ste si všetko?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Renesancia</dc:title>
  <dc:creator>Peter Muller</dc:creator>
  <cp:lastModifiedBy>Ja</cp:lastModifiedBy>
  <cp:revision>25</cp:revision>
  <dcterms:created xsi:type="dcterms:W3CDTF">2012-05-23T14:37:41Z</dcterms:created>
  <dcterms:modified xsi:type="dcterms:W3CDTF">2012-05-24T17:16:21Z</dcterms:modified>
</cp:coreProperties>
</file>