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3" r:id="rId6"/>
    <p:sldId id="260" r:id="rId7"/>
    <p:sldId id="261" r:id="rId8"/>
    <p:sldId id="262" r:id="rId9"/>
    <p:sldId id="274" r:id="rId10"/>
    <p:sldId id="267" r:id="rId11"/>
    <p:sldId id="275" r:id="rId12"/>
    <p:sldId id="272" r:id="rId13"/>
    <p:sldId id="270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17" descr="Mona Lisa Background"/>
          <p:cNvPicPr>
            <a:picLocks noChangeAspect="1" noChangeArrowheads="1"/>
          </p:cNvPicPr>
          <p:nvPr userDrawn="1"/>
        </p:nvPicPr>
        <p:blipFill>
          <a:blip r:embed="rId2" cstate="print"/>
          <a:srcRect l="26904"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</p:spPr>
      </p:pic>
      <p:pic>
        <p:nvPicPr>
          <p:cNvPr id="8" name="Picture 19" descr="http://upload.wikimedia.org/wikipedia/commons/a/a8/Mona_Lisa_detail_background_left.jpg"/>
          <p:cNvPicPr>
            <a:picLocks noChangeAspect="1" noChangeArrowheads="1"/>
          </p:cNvPicPr>
          <p:nvPr userDrawn="1"/>
        </p:nvPicPr>
        <p:blipFill>
          <a:blip r:embed="rId3" cstate="print"/>
          <a:srcRect r="4166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wmf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youtube.com/watch?v=sy_HB3g1FJ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org/" TargetMode="External"/><Relationship Id="rId5" Type="http://schemas.openxmlformats.org/officeDocument/2006/relationships/hyperlink" Target="http://www.google.sk/" TargetMode="External"/><Relationship Id="rId4" Type="http://schemas.openxmlformats.org/officeDocument/2006/relationships/hyperlink" Target="http://www.google.sk/imghp?hl=sk&amp;tab=wi%20Clip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J8DMYIm6N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uvre.fr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Renesančné umenie</a:t>
            </a:r>
            <a:endParaRPr lang="sk-SK" sz="60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maliarstvo, sochárstvo, </a:t>
            </a:r>
          </a:p>
          <a:p>
            <a:r>
              <a:rPr lang="sk-SK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literatúra, hudba</a:t>
            </a:r>
            <a:endParaRPr lang="sk-SK" sz="36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renesancia-ja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7200"/>
            <a:ext cx="2362200" cy="2019759"/>
          </a:xfrm>
          <a:prstGeom prst="rect">
            <a:avLst/>
          </a:prstGeom>
          <a:noFill/>
        </p:spPr>
      </p:pic>
      <p:pic>
        <p:nvPicPr>
          <p:cNvPr id="13319" name="Picture 7" descr="C:\Users\Ja\AppData\Local\Microsoft\Windows\Temporary Internet Files\Content.IE5\VAHYB44O\MC9002375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1759829" cy="1886139"/>
          </a:xfrm>
          <a:prstGeom prst="rect">
            <a:avLst/>
          </a:prstGeom>
          <a:noFill/>
        </p:spPr>
      </p:pic>
      <p:pic>
        <p:nvPicPr>
          <p:cNvPr id="13320" name="Picture 8" descr="C:\Users\Ja\AppData\Local\Microsoft\Windows\Temporary Internet Files\Content.IE5\M60KB703\MM90004090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2686839" cy="2522643"/>
          </a:xfrm>
          <a:prstGeom prst="rect">
            <a:avLst/>
          </a:prstGeom>
          <a:noFill/>
        </p:spPr>
      </p:pic>
      <p:pic>
        <p:nvPicPr>
          <p:cNvPr id="13325" name="Picture 13" descr="C:\Users\Ja\AppData\Local\Microsoft\Windows\Temporary Internet Files\Content.IE5\VAHYB44O\MC9000553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00600"/>
            <a:ext cx="1795604" cy="1564741"/>
          </a:xfrm>
          <a:prstGeom prst="rect">
            <a:avLst/>
          </a:prstGeom>
          <a:noFill/>
        </p:spPr>
      </p:pic>
      <p:pic>
        <p:nvPicPr>
          <p:cNvPr id="13327" name="Picture 15" descr="http://www.zsvoderady.edu.sk/animacie/maliar_obrazov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971800"/>
            <a:ext cx="1428750" cy="1562100"/>
          </a:xfrm>
          <a:prstGeom prst="rect">
            <a:avLst/>
          </a:prstGeom>
          <a:noFill/>
        </p:spPr>
      </p:pic>
      <p:pic>
        <p:nvPicPr>
          <p:cNvPr id="13329" name="Picture 17" descr="Mona Lisa Background"/>
          <p:cNvPicPr>
            <a:picLocks noChangeAspect="1" noChangeArrowheads="1"/>
          </p:cNvPicPr>
          <p:nvPr/>
        </p:nvPicPr>
        <p:blipFill>
          <a:blip r:embed="rId7" cstate="print"/>
          <a:srcRect l="26904"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</p:spPr>
      </p:pic>
      <p:pic>
        <p:nvPicPr>
          <p:cNvPr id="13331" name="Picture 19" descr="http://upload.wikimedia.org/wikipedia/commons/a/a8/Mona_Lisa_detail_background_left.jpg"/>
          <p:cNvPicPr>
            <a:picLocks noChangeAspect="1" noChangeArrowheads="1"/>
          </p:cNvPicPr>
          <p:nvPr/>
        </p:nvPicPr>
        <p:blipFill>
          <a:blip r:embed="rId8" cstate="print"/>
          <a:srcRect r="4166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Spisovatelia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209800"/>
            <a:ext cx="7543800" cy="4525963"/>
          </a:xfrm>
        </p:spPr>
        <p:txBody>
          <a:bodyPr>
            <a:normAutofit/>
          </a:bodyPr>
          <a:lstStyle/>
          <a:p>
            <a:r>
              <a:rPr lang="sk-SK" dirty="0" err="1" smtClean="0"/>
              <a:t>Dante</a:t>
            </a:r>
            <a:r>
              <a:rPr lang="sk-SK" dirty="0" smtClean="0"/>
              <a:t> </a:t>
            </a:r>
            <a:r>
              <a:rPr lang="sk-SK" dirty="0" err="1" smtClean="0"/>
              <a:t>Alighieri</a:t>
            </a:r>
            <a:r>
              <a:rPr lang="sk-SK" dirty="0" smtClean="0"/>
              <a:t> (poézia)</a:t>
            </a:r>
          </a:p>
          <a:p>
            <a:r>
              <a:rPr lang="sk-SK" dirty="0" err="1" smtClean="0"/>
              <a:t>Francesco</a:t>
            </a:r>
            <a:r>
              <a:rPr lang="sk-SK" dirty="0" smtClean="0"/>
              <a:t> </a:t>
            </a:r>
            <a:r>
              <a:rPr lang="sk-SK" dirty="0" err="1" smtClean="0"/>
              <a:t>Petrarca</a:t>
            </a:r>
            <a:r>
              <a:rPr lang="sk-SK" dirty="0" smtClean="0"/>
              <a:t> (poézia)</a:t>
            </a:r>
          </a:p>
          <a:p>
            <a:r>
              <a:rPr lang="sk-SK" dirty="0" err="1" smtClean="0"/>
              <a:t>Giovanni</a:t>
            </a:r>
            <a:r>
              <a:rPr lang="sk-SK" dirty="0" smtClean="0"/>
              <a:t> </a:t>
            </a:r>
            <a:r>
              <a:rPr lang="sk-SK" dirty="0" err="1" smtClean="0"/>
              <a:t>Boccaccio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Miguel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Cervantes</a:t>
            </a:r>
            <a:r>
              <a:rPr lang="sk-SK" dirty="0" smtClean="0"/>
              <a:t>(próza)</a:t>
            </a:r>
          </a:p>
          <a:p>
            <a:pPr>
              <a:buNone/>
            </a:pPr>
            <a:r>
              <a:rPr lang="sk-SK" sz="2000" dirty="0" smtClean="0"/>
              <a:t>(</a:t>
            </a:r>
            <a:r>
              <a:rPr lang="fr-FR" sz="2000" dirty="0" smtClean="0"/>
              <a:t>Dômyselný rytier Don Quijote de la Mancha</a:t>
            </a:r>
            <a:r>
              <a:rPr lang="sk-SK" sz="2000" dirty="0" smtClean="0"/>
              <a:t>)</a:t>
            </a:r>
          </a:p>
          <a:p>
            <a:r>
              <a:rPr lang="sk-SK" dirty="0" err="1" smtClean="0"/>
              <a:t>William</a:t>
            </a:r>
            <a:r>
              <a:rPr lang="sk-SK" dirty="0" smtClean="0"/>
              <a:t> Shakespeare (dráma)</a:t>
            </a:r>
          </a:p>
          <a:p>
            <a:endParaRPr lang="sk-SK" dirty="0" smtClean="0"/>
          </a:p>
        </p:txBody>
      </p:sp>
      <p:pic>
        <p:nvPicPr>
          <p:cNvPr id="5122" name="Picture 2" descr="Dante Alighi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1260171" cy="15998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http://1.bp.blogspot.com/-G_3agyb6bSo/Te5pTsBI0rI/AAAAAAAAAAo/jiowERWEvdk/s1600/francesco_petra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09800"/>
            <a:ext cx="1190244" cy="13680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6" name="Picture 6" descr="http://upload.wikimedia.org/wikipedia/commons/thumb/c/c9/Giovanni_Boccaccio.jpg/230px-Giovanni_Boccacc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1184189" cy="152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8" name="Picture 8" descr="http://userserve-ak.last.fm/serve/252/34873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886200"/>
            <a:ext cx="1200150" cy="16002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30" name="Picture 10" descr="http://upload.wikimedia.org/wikipedia/commons/thumb/a/a2/Shakespeare.jpg/250px-Shakespe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105400"/>
            <a:ext cx="1250156" cy="16002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 smtClean="0"/>
              <a:t>V období renesancie má prevahu zborová vokálna tvorba - </a:t>
            </a:r>
            <a:r>
              <a:rPr lang="sk-SK" b="1" i="1" dirty="0" smtClean="0"/>
              <a:t>spievaný mnohohlas </a:t>
            </a:r>
            <a:r>
              <a:rPr lang="sk-SK" dirty="0" smtClean="0"/>
              <a:t>nazývaný </a:t>
            </a:r>
            <a:r>
              <a:rPr lang="sk-SK" b="1" dirty="0" smtClean="0"/>
              <a:t>polyfónia</a:t>
            </a:r>
            <a:r>
              <a:rPr lang="sk-SK" dirty="0" smtClean="0"/>
              <a:t>, so sprievodom nástroja alebo bez neho.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Renesančná hudba má 3 podoby:</a:t>
            </a:r>
          </a:p>
          <a:p>
            <a:r>
              <a:rPr lang="sk-SK" dirty="0" smtClean="0"/>
              <a:t>sprievodná hudba</a:t>
            </a:r>
          </a:p>
          <a:p>
            <a:r>
              <a:rPr lang="sk-SK" dirty="0" smtClean="0"/>
              <a:t>tanečná hudba</a:t>
            </a:r>
          </a:p>
          <a:p>
            <a:r>
              <a:rPr lang="sk-SK" dirty="0" smtClean="0"/>
              <a:t>sólová hudba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it-IT" b="1" dirty="0" smtClean="0"/>
              <a:t>Hlavní predstavitelia renesancie:</a:t>
            </a:r>
          </a:p>
          <a:p>
            <a:r>
              <a:rPr lang="it-IT" dirty="0" smtClean="0"/>
              <a:t>Giovanni Pierluigi da Palestrina</a:t>
            </a:r>
            <a:endParaRPr lang="sk-SK" dirty="0" smtClean="0"/>
          </a:p>
          <a:p>
            <a:endParaRPr lang="it-IT" dirty="0" smtClean="0"/>
          </a:p>
          <a:p>
            <a:r>
              <a:rPr lang="it-IT" dirty="0" smtClean="0"/>
              <a:t>Orlando di Lasso</a:t>
            </a:r>
            <a:endParaRPr lang="sk-SK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Johannes Ockeghem</a:t>
            </a:r>
            <a:endParaRPr lang="sk-SK" dirty="0"/>
          </a:p>
        </p:txBody>
      </p:sp>
      <p:pic>
        <p:nvPicPr>
          <p:cNvPr id="27650" name="Picture 2" descr="http://www.naxos.com/SharedFiles/Images/Composers/Pictures/2562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1371600" cy="18425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2" name="Picture 4" descr="http://userserve-ak.last.fm/serve/252/356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1524000" cy="192919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4" name="Picture 6" descr="http://upload.wikimedia.org/wikipedia/commons/thumb/5/54/Johannes%2BOckeghem.png/200px-Johannes%2BOckegh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953000"/>
            <a:ext cx="1600200" cy="16764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usicapoetica.estranky.cz/img/mid/77/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086100" cy="23145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Hudobné 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klavichord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r>
              <a:rPr lang="sk-SK" dirty="0" smtClean="0"/>
              <a:t>flauta </a:t>
            </a:r>
          </a:p>
          <a:p>
            <a:endParaRPr lang="sk-SK" dirty="0" smtClean="0"/>
          </a:p>
          <a:p>
            <a:r>
              <a:rPr lang="sk-SK" dirty="0" smtClean="0"/>
              <a:t>lutna</a:t>
            </a:r>
          </a:p>
          <a:p>
            <a:endParaRPr lang="sk-SK" dirty="0"/>
          </a:p>
        </p:txBody>
      </p:sp>
      <p:pic>
        <p:nvPicPr>
          <p:cNvPr id="1026" name="Picture 2" descr="http://www.arta.cz/arta/site/Image/klavichord_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857500" cy="22860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http://upload.wikimedia.org/wikipedia/commons/thumb/1/1d/ReinassanceLute.jpg/220px-ReinassanceL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267199"/>
            <a:ext cx="2743200" cy="20075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stránke </a:t>
            </a:r>
            <a:r>
              <a:rPr lang="sk-SK" dirty="0" smtClean="0">
                <a:hlinkClick r:id="rId2"/>
              </a:rPr>
              <a:t>http://www.youtube.com/watch?v=sy_HB3g1FJM</a:t>
            </a:r>
            <a:r>
              <a:rPr lang="sk-SK" dirty="0" smtClean="0"/>
              <a:t> si prejdite video, aby ste mali predstavu ako vyzerala renesančná hudba, tanec i spev.</a:t>
            </a:r>
          </a:p>
          <a:p>
            <a:r>
              <a:rPr lang="sk-SK" dirty="0" smtClean="0"/>
              <a:t>na portáli </a:t>
            </a:r>
            <a:r>
              <a:rPr lang="sk-SK" dirty="0" err="1" smtClean="0">
                <a:hlinkClick r:id="rId3"/>
              </a:rPr>
              <a:t>www.youtube.com</a:t>
            </a:r>
            <a:r>
              <a:rPr lang="sk-SK" dirty="0" smtClean="0"/>
              <a:t> si môžete vypočuť aj diela od renesančných skladateľov (</a:t>
            </a:r>
            <a:r>
              <a:rPr lang="it-IT" dirty="0" smtClean="0"/>
              <a:t>Palestrina</a:t>
            </a:r>
            <a:r>
              <a:rPr lang="sk-SK" dirty="0" smtClean="0"/>
              <a:t>, </a:t>
            </a:r>
            <a:r>
              <a:rPr lang="sk-SK" dirty="0" err="1" smtClean="0"/>
              <a:t>Lasso</a:t>
            </a:r>
            <a:r>
              <a:rPr lang="sk-SK" dirty="0" smtClean="0"/>
              <a:t>, </a:t>
            </a:r>
            <a:r>
              <a:rPr lang="sk-SK" dirty="0" err="1" smtClean="0"/>
              <a:t>Ockeghem</a:t>
            </a:r>
            <a:r>
              <a:rPr lang="sk-SK" dirty="0" smtClean="0"/>
              <a:t>)</a:t>
            </a:r>
            <a:endParaRPr lang="it-IT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ona Lisa Background"/>
          <p:cNvPicPr>
            <a:picLocks noChangeAspect="1" noChangeArrowheads="1"/>
          </p:cNvPicPr>
          <p:nvPr/>
        </p:nvPicPr>
        <p:blipFill>
          <a:blip r:embed="rId2" cstate="print"/>
          <a:srcRect l="26904"/>
          <a:stretch>
            <a:fillRect/>
          </a:stretch>
        </p:blipFill>
        <p:spPr bwMode="auto">
          <a:xfrm>
            <a:off x="6324600" y="0"/>
            <a:ext cx="2819400" cy="6858000"/>
          </a:xfrm>
          <a:prstGeom prst="rect">
            <a:avLst/>
          </a:prstGeom>
          <a:noFill/>
        </p:spPr>
      </p:pic>
      <p:pic>
        <p:nvPicPr>
          <p:cNvPr id="5" name="Picture 19" descr="http://upload.wikimedia.org/wikipedia/commons/a/a8/Mona_Lisa_detail_background_left.jpg"/>
          <p:cNvPicPr>
            <a:picLocks noChangeAspect="1" noChangeArrowheads="1"/>
          </p:cNvPicPr>
          <p:nvPr/>
        </p:nvPicPr>
        <p:blipFill>
          <a:blip r:embed="rId3" cstate="print"/>
          <a:srcRect r="41667"/>
          <a:stretch>
            <a:fillRect/>
          </a:stretch>
        </p:blipFill>
        <p:spPr bwMode="auto">
          <a:xfrm>
            <a:off x="0" y="0"/>
            <a:ext cx="256032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657600" cy="1143000"/>
          </a:xfrm>
        </p:spPr>
        <p:txBody>
          <a:bodyPr/>
          <a:lstStyle/>
          <a:p>
            <a:pPr algn="l"/>
            <a:r>
              <a:rPr lang="sk-SK" sz="4800" dirty="0" smtClean="0">
                <a:solidFill>
                  <a:schemeClr val="bg1"/>
                </a:solidFill>
              </a:rPr>
              <a:t>Použité </a:t>
            </a:r>
            <a:r>
              <a:rPr lang="sk-SK" sz="4800" dirty="0" smtClean="0"/>
              <a:t>zdroje: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4600" y="18288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obrázky: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>
                <a:hlinkClick r:id="rId4"/>
              </a:rPr>
              <a:t>www.google.sk/imghp?hl=sk&amp;tab=wi%20ClipArt</a:t>
            </a:r>
            <a:r>
              <a:rPr lang="sk-SK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obrázky </a:t>
            </a:r>
            <a:r>
              <a:rPr lang="sk-SK" dirty="0" err="1" smtClean="0"/>
              <a:t>ClipArt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texty: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err="1" smtClean="0">
                <a:hlinkClick r:id="rId5"/>
              </a:rPr>
              <a:t>www.google.sk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err="1" smtClean="0">
                <a:hlinkClick r:id="rId6"/>
              </a:rPr>
              <a:t>www.wikipedia.org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Renesančné umenie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5334000"/>
          </a:xfrm>
        </p:spPr>
        <p:txBody>
          <a:bodyPr>
            <a:noAutofit/>
          </a:bodyPr>
          <a:lstStyle/>
          <a:p>
            <a:pPr algn="just"/>
            <a:r>
              <a:rPr lang="sk-SK" sz="2400" b="1" dirty="0" smtClean="0"/>
              <a:t>Ľudské telo </a:t>
            </a:r>
            <a:r>
              <a:rPr lang="sk-SK" sz="2400" dirty="0" smtClean="0"/>
              <a:t>bolo v renesančnom umení vnímané ako zdroj inšpirácie a štúdia, dôraz sa kládol na podobnosť s realitou, v maliarstve ako aj v sochárstve.</a:t>
            </a:r>
          </a:p>
          <a:p>
            <a:pPr algn="just"/>
            <a:r>
              <a:rPr lang="sk-SK" sz="2400" dirty="0" smtClean="0"/>
              <a:t>Dokonalá zručnosť, komplexnosť, </a:t>
            </a:r>
            <a:r>
              <a:rPr lang="sk-SK" sz="2400" b="1" dirty="0" smtClean="0"/>
              <a:t>perspektíva</a:t>
            </a:r>
            <a:r>
              <a:rPr lang="sk-SK" sz="2400" dirty="0" smtClean="0"/>
              <a:t> (trojrozmerná maľba) a techniky olejomaľby na zobrazenie vody, svetla, žiary, zlata a striebra. </a:t>
            </a:r>
          </a:p>
          <a:p>
            <a:pPr algn="just"/>
            <a:r>
              <a:rPr lang="sk-SK" sz="2400" b="1" dirty="0" smtClean="0"/>
              <a:t>Hry svetla a tieňov</a:t>
            </a:r>
            <a:r>
              <a:rPr lang="sk-SK" sz="2400" dirty="0" smtClean="0"/>
              <a:t>, emócie vyjadrené výrazom tváre a postojom tela, dôslednosť v opise príbehu, či ide o list, oko alebo o záhyb šiat - toto všetko bolo ústredným motívom vlastností renesančného umenia. </a:t>
            </a:r>
          </a:p>
          <a:p>
            <a:pPr algn="just"/>
            <a:r>
              <a:rPr lang="sk-SK" sz="2400" dirty="0" smtClean="0"/>
              <a:t>Častými objektmi inšpirácie v ňom boli </a:t>
            </a:r>
            <a:r>
              <a:rPr lang="sk-SK" sz="2400" b="1" dirty="0" smtClean="0"/>
              <a:t>postavy z mytológie a biblické postavy</a:t>
            </a:r>
            <a:r>
              <a:rPr lang="sk-SK" sz="2400" dirty="0" smtClean="0"/>
              <a:t>.</a:t>
            </a:r>
          </a:p>
        </p:txBody>
      </p:sp>
      <p:pic>
        <p:nvPicPr>
          <p:cNvPr id="4" name="Picture 17" descr="Mona Lisa Background"/>
          <p:cNvPicPr>
            <a:picLocks noChangeAspect="1" noChangeArrowheads="1"/>
          </p:cNvPicPr>
          <p:nvPr/>
        </p:nvPicPr>
        <p:blipFill>
          <a:blip r:embed="rId2" cstate="print"/>
          <a:srcRect l="26904"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</p:spPr>
      </p:pic>
      <p:pic>
        <p:nvPicPr>
          <p:cNvPr id="5" name="Picture 19" descr="http://upload.wikimedia.org/wikipedia/commons/a/a8/Mona_Lisa_detail_background_left.jpg"/>
          <p:cNvPicPr>
            <a:picLocks noChangeAspect="1" noChangeArrowheads="1"/>
          </p:cNvPicPr>
          <p:nvPr/>
        </p:nvPicPr>
        <p:blipFill>
          <a:blip r:embed="rId3" cstate="print"/>
          <a:srcRect r="4166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Maliarstvo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4300" b="1" dirty="0" smtClean="0">
                <a:solidFill>
                  <a:schemeClr val="bg2">
                    <a:lumMod val="25000"/>
                  </a:schemeClr>
                </a:solidFill>
              </a:rPr>
              <a:t>Znaky</a:t>
            </a:r>
          </a:p>
          <a:p>
            <a:r>
              <a:rPr lang="sk-SK" dirty="0" smtClean="0"/>
              <a:t>študovali farbu a osvetlenie</a:t>
            </a:r>
          </a:p>
          <a:p>
            <a:r>
              <a:rPr lang="sk-SK" dirty="0" smtClean="0"/>
              <a:t>trojrozmernosť a perspektíva</a:t>
            </a:r>
          </a:p>
          <a:p>
            <a:r>
              <a:rPr lang="sk-SK" dirty="0" smtClean="0"/>
              <a:t>portréty, krajinomaľba</a:t>
            </a:r>
          </a:p>
          <a:p>
            <a:r>
              <a:rPr lang="sk-SK" dirty="0" smtClean="0"/>
              <a:t>náboženské a antické motívy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freska</a:t>
            </a:r>
            <a:r>
              <a:rPr lang="sk-SK" dirty="0" smtClean="0"/>
              <a:t> – maľba do mokrej omietky</a:t>
            </a:r>
          </a:p>
          <a:p>
            <a:r>
              <a:rPr lang="sk-SK" b="1" dirty="0" err="1" smtClean="0"/>
              <a:t>sfumato</a:t>
            </a:r>
            <a:r>
              <a:rPr lang="sk-SK" dirty="0" smtClean="0"/>
              <a:t> – šerosvit; maliarska technika; prekrývanie prechodov medzi svetlom a tieňom takzvanou </a:t>
            </a:r>
            <a:r>
              <a:rPr lang="sk-SK" dirty="0" err="1" smtClean="0"/>
              <a:t>šerosvitou</a:t>
            </a:r>
            <a:r>
              <a:rPr lang="sk-SK" dirty="0" smtClean="0"/>
              <a:t> maľbou</a:t>
            </a:r>
            <a:endParaRPr lang="sk-SK" dirty="0"/>
          </a:p>
        </p:txBody>
      </p:sp>
      <p:pic>
        <p:nvPicPr>
          <p:cNvPr id="4" name="Picture 17" descr="Mona Lisa Background"/>
          <p:cNvPicPr>
            <a:picLocks noChangeAspect="1" noChangeArrowheads="1"/>
          </p:cNvPicPr>
          <p:nvPr/>
        </p:nvPicPr>
        <p:blipFill>
          <a:blip r:embed="rId2" cstate="print"/>
          <a:srcRect l="26904"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</p:spPr>
      </p:pic>
      <p:pic>
        <p:nvPicPr>
          <p:cNvPr id="5" name="Picture 19" descr="http://upload.wikimedia.org/wikipedia/commons/a/a8/Mona_Lisa_detail_background_left.jpg"/>
          <p:cNvPicPr>
            <a:picLocks noChangeAspect="1" noChangeArrowheads="1"/>
          </p:cNvPicPr>
          <p:nvPr/>
        </p:nvPicPr>
        <p:blipFill>
          <a:blip r:embed="rId3" cstate="print"/>
          <a:srcRect r="4166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Sochárstvo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3600" b="1" dirty="0" smtClean="0">
                <a:solidFill>
                  <a:schemeClr val="bg2">
                    <a:lumMod val="25000"/>
                  </a:schemeClr>
                </a:solidFill>
              </a:rPr>
              <a:t>Znaky</a:t>
            </a:r>
          </a:p>
          <a:p>
            <a:r>
              <a:rPr lang="sk-SK" dirty="0" smtClean="0"/>
              <a:t>voľne stojace sochy</a:t>
            </a:r>
          </a:p>
          <a:p>
            <a:r>
              <a:rPr lang="sk-SK" dirty="0" smtClean="0"/>
              <a:t>jazdecké sochy</a:t>
            </a:r>
            <a:endParaRPr lang="sk-SK" dirty="0" smtClean="0"/>
          </a:p>
          <a:p>
            <a:r>
              <a:rPr lang="sk-SK" dirty="0" smtClean="0"/>
              <a:t>zobrazenie anatómie tela, dramatickosť scény – pohyb, činnosť svalov</a:t>
            </a:r>
          </a:p>
          <a:p>
            <a:r>
              <a:rPr lang="sk-SK" dirty="0" smtClean="0"/>
              <a:t>zobrazenie emócií v tvári, gestami či zriasenou drapériou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Donatello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5181600"/>
            <a:ext cx="7543800" cy="1676400"/>
          </a:xfrm>
        </p:spPr>
        <p:txBody>
          <a:bodyPr/>
          <a:lstStyle/>
          <a:p>
            <a:r>
              <a:rPr lang="pl-PL" dirty="0" smtClean="0"/>
              <a:t> sochár a umelec ranej renesancie</a:t>
            </a:r>
          </a:p>
          <a:p>
            <a:r>
              <a:rPr lang="sk-SK" dirty="0" smtClean="0"/>
              <a:t>tvoril bronzové aj mramorové sochy</a:t>
            </a:r>
            <a:endParaRPr lang="sk-SK" dirty="0"/>
          </a:p>
        </p:txBody>
      </p:sp>
      <p:pic>
        <p:nvPicPr>
          <p:cNvPr id="26626" name="Picture 2" descr="http://www.shafe.co.uk/crystal/images/lshafe/Donatello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19520"/>
            <a:ext cx="1371600" cy="3177328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962400" y="44958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brondzová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socha Dávida</a:t>
            </a:r>
          </a:p>
        </p:txBody>
      </p:sp>
      <p:pic>
        <p:nvPicPr>
          <p:cNvPr id="26628" name="Picture 4" descr="http://upload.wikimedia.org/wikipedia/commons/thumb/6/65/Uffizi_Donatello.jpg/230px-Uffizi_Donatello.jpg"/>
          <p:cNvPicPr>
            <a:picLocks noChangeAspect="1" noChangeArrowheads="1"/>
          </p:cNvPicPr>
          <p:nvPr/>
        </p:nvPicPr>
        <p:blipFill>
          <a:blip r:embed="rId3" cstate="print"/>
          <a:srcRect l="12500" r="16667"/>
          <a:stretch>
            <a:fillRect/>
          </a:stretch>
        </p:blipFill>
        <p:spPr bwMode="auto">
          <a:xfrm>
            <a:off x="1066800" y="304800"/>
            <a:ext cx="1676400" cy="3375097"/>
          </a:xfrm>
          <a:prstGeom prst="rect">
            <a:avLst/>
          </a:prstGeom>
          <a:noFill/>
        </p:spPr>
      </p:pic>
      <p:pic>
        <p:nvPicPr>
          <p:cNvPr id="26630" name="Picture 6" descr="http://www.paradoxplace.com/Insights/Equestrian/Equestrian_Images/Gatt-Jun04-D1868sAR.jpg"/>
          <p:cNvPicPr>
            <a:picLocks noChangeAspect="1" noChangeArrowheads="1"/>
          </p:cNvPicPr>
          <p:nvPr/>
        </p:nvPicPr>
        <p:blipFill>
          <a:blip r:embed="rId4" cstate="print"/>
          <a:srcRect l="14470" t="8000" b="22667"/>
          <a:stretch>
            <a:fillRect/>
          </a:stretch>
        </p:blipFill>
        <p:spPr bwMode="auto">
          <a:xfrm>
            <a:off x="6019800" y="228600"/>
            <a:ext cx="2303951" cy="289560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6629400" y="32766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jazdecká socha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Gattamelata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14400" y="38100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Socha Donatella pred galériou Uffizi.</a:t>
            </a:r>
            <a:endParaRPr lang="sk-SK" sz="16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sistinepuzzle.com/wp-content/uploads/2012/03/michelangelo-poem41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19400" y="3200400"/>
            <a:ext cx="2133600" cy="29870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r"/>
            <a:r>
              <a:rPr lang="sk-SK" dirty="0" err="1" smtClean="0"/>
              <a:t>Michelangelo</a:t>
            </a:r>
            <a:r>
              <a:rPr lang="sk-SK" dirty="0" smtClean="0"/>
              <a:t> </a:t>
            </a:r>
            <a:r>
              <a:rPr lang="sk-SK" dirty="0" err="1" smtClean="0"/>
              <a:t>Buonarroti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taliansky sochár, </a:t>
            </a:r>
          </a:p>
          <a:p>
            <a:endParaRPr lang="sk-SK" dirty="0" smtClean="0"/>
          </a:p>
          <a:p>
            <a:r>
              <a:rPr lang="sk-SK" dirty="0" smtClean="0"/>
              <a:t>maliar,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architekt 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smtClean="0"/>
              <a:t>básnik</a:t>
            </a:r>
            <a:endParaRPr lang="sk-SK" dirty="0" smtClean="0"/>
          </a:p>
        </p:txBody>
      </p:sp>
      <p:pic>
        <p:nvPicPr>
          <p:cNvPr id="10244" name="Picture 4" descr="Michelangelo Buonarroti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6068" b="21739"/>
          <a:stretch>
            <a:fillRect/>
          </a:stretch>
        </p:blipFill>
        <p:spPr bwMode="auto">
          <a:xfrm>
            <a:off x="838200" y="228600"/>
            <a:ext cx="1143000" cy="13716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6" name="Picture 6" descr="http://upload.wikimedia.org/wikipedia/commons/thumb/7/72/Mose_%28Michelangelo%29.jpg/220px-Mose_%28Michelangelo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1676400" cy="23164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8" name="Picture 8" descr="Súbor:Il Giudizio Univers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600200"/>
            <a:ext cx="2451471" cy="27706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Obdĺžnik 9"/>
          <p:cNvSpPr/>
          <p:nvPr/>
        </p:nvSpPr>
        <p:spPr>
          <a:xfrm>
            <a:off x="4114800" y="3962400"/>
            <a:ext cx="243840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Posledný súd  </a:t>
            </a:r>
          </a:p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(</a:t>
            </a:r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freska v Sixtínskej kaplnke)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50" name="Picture 10" descr="Súbor:Petersdom von Engelsburg gesehen.jpg"/>
          <p:cNvPicPr>
            <a:picLocks noChangeAspect="1" noChangeArrowheads="1"/>
          </p:cNvPicPr>
          <p:nvPr/>
        </p:nvPicPr>
        <p:blipFill>
          <a:blip r:embed="rId6" cstate="print"/>
          <a:srcRect l="16667" t="8333" r="22222"/>
          <a:stretch>
            <a:fillRect/>
          </a:stretch>
        </p:blipFill>
        <p:spPr bwMode="auto">
          <a:xfrm>
            <a:off x="6629400" y="3886200"/>
            <a:ext cx="1676400" cy="1885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Obdĺžnik 5"/>
          <p:cNvSpPr/>
          <p:nvPr/>
        </p:nvSpPr>
        <p:spPr>
          <a:xfrm>
            <a:off x="6705600" y="3124200"/>
            <a:ext cx="1295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Mojžiš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324600" y="5562600"/>
            <a:ext cx="2438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Bazilika svätého Petra </a:t>
            </a:r>
          </a:p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 charakteristickou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Michelangelovou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kupolou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2819400" y="6019800"/>
            <a:ext cx="2133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Rukopis </a:t>
            </a:r>
          </a:p>
          <a:p>
            <a:pPr algn="ctr"/>
            <a:r>
              <a:rPr lang="sk-SK" sz="16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Michelangelovej</a:t>
            </a:r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básne</a:t>
            </a:r>
            <a:endParaRPr lang="sk-SK" sz="12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Leonardo</a:t>
            </a:r>
            <a:r>
              <a:rPr lang="sk-SK" dirty="0" smtClean="0"/>
              <a:t> </a:t>
            </a:r>
            <a:r>
              <a:rPr lang="sk-SK" dirty="0" err="1" smtClean="0"/>
              <a:t>da</a:t>
            </a:r>
            <a:r>
              <a:rPr lang="sk-SK" dirty="0" smtClean="0"/>
              <a:t> </a:t>
            </a:r>
            <a:r>
              <a:rPr lang="sk-SK" dirty="0" err="1" smtClean="0"/>
              <a:t>Vinci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85800" y="633478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Môžete pozrieť  aj časť kresleného seriálu venovanú Leonardovi </a:t>
            </a:r>
            <a:r>
              <a:rPr lang="sk-SK" sz="1400" dirty="0" err="1" smtClean="0"/>
              <a:t>da</a:t>
            </a:r>
            <a:r>
              <a:rPr lang="sk-SK" sz="1400" dirty="0" smtClean="0"/>
              <a:t> </a:t>
            </a:r>
            <a:r>
              <a:rPr lang="sk-SK" sz="1400" dirty="0" err="1" smtClean="0"/>
              <a:t>Vincimu</a:t>
            </a:r>
            <a:endParaRPr lang="sk-SK" sz="1400" dirty="0" smtClean="0"/>
          </a:p>
          <a:p>
            <a:r>
              <a:rPr lang="sk-SK" sz="1400" dirty="0" smtClean="0">
                <a:hlinkClick r:id="rId2"/>
              </a:rPr>
              <a:t>http://www.youtube.com/watch?v=J8DMYIm6NhM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pic>
        <p:nvPicPr>
          <p:cNvPr id="9218" name="Picture 2" descr="http://upload.wikimedia.org/wikipedia/commons/thumb/b/ba/Leonardo_self.jpg/220px-Leonardo_se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1447800" cy="227041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Obdĺžnik 6"/>
          <p:cNvSpPr/>
          <p:nvPr/>
        </p:nvSpPr>
        <p:spPr>
          <a:xfrm>
            <a:off x="838200" y="2133600"/>
            <a:ext cx="1295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Autoportrét</a:t>
            </a:r>
            <a:endParaRPr lang="sk-SK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20" name="Picture 4" descr="http://upload.wikimedia.org/wikipedia/commons/thumb/e/ec/Mona_Lisa%2C_by_Leonardo_da_Vinci%2C_from_C2RMF_retouched.jpg/220px-Mona_Lisa%2C_by_Leonardo_da_Vinci%2C_from_C2RMF_retouch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286000" cy="34082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Obdĺžnik 8"/>
          <p:cNvSpPr/>
          <p:nvPr/>
        </p:nvSpPr>
        <p:spPr>
          <a:xfrm>
            <a:off x="2362200" y="1295400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/>
              <a:t>taliansky renesančný architekt, hudobník, vynálezca, sochár a maliar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/>
              <a:t>„renesančný človek“ – univerzálny génius</a:t>
            </a:r>
            <a:endParaRPr lang="sk-SK" sz="2000" dirty="0"/>
          </a:p>
        </p:txBody>
      </p:sp>
      <p:pic>
        <p:nvPicPr>
          <p:cNvPr id="9222" name="Picture 6" descr="Súbor:Leonardo da Vinci (1452-1519) - The Last Supper (1495-149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19400"/>
            <a:ext cx="4471394" cy="2286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BlokTextu 11"/>
          <p:cNvSpPr txBox="1"/>
          <p:nvPr/>
        </p:nvSpPr>
        <p:spPr>
          <a:xfrm>
            <a:off x="5486400" y="5334000"/>
            <a:ext cx="25908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Mona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Líza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nachádza sa v Múzeu v </a:t>
            </a:r>
            <a:r>
              <a:rPr lang="sk-SK" sz="1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Louvri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(Paríž)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hlinkClick r:id="rId6"/>
              </a:rPr>
              <a:t>http://www.louvre.fr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sk-SK" sz="1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219200" y="4953000"/>
            <a:ext cx="3200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freska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Posledná večera</a:t>
            </a:r>
          </a:p>
          <a:p>
            <a:pPr algn="ctr"/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Kostol Panny Márie milostí (Miláno)</a:t>
            </a:r>
            <a:endParaRPr lang="sk-SK" sz="1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 smtClean="0"/>
              <a:t>Raffaell</a:t>
            </a:r>
            <a:r>
              <a:rPr lang="sk-SK" dirty="0" smtClean="0"/>
              <a:t>  </a:t>
            </a:r>
            <a:r>
              <a:rPr lang="sk-SK" sz="4000" dirty="0" smtClean="0"/>
              <a:t>(</a:t>
            </a:r>
            <a:r>
              <a:rPr lang="sk-SK" sz="4000" dirty="0" err="1" smtClean="0"/>
              <a:t>Raffaello</a:t>
            </a:r>
            <a:r>
              <a:rPr lang="sk-SK" sz="4000" dirty="0" smtClean="0"/>
              <a:t> </a:t>
            </a:r>
            <a:r>
              <a:rPr lang="sk-SK" sz="4000" dirty="0" err="1" smtClean="0"/>
              <a:t>Santi</a:t>
            </a:r>
            <a:r>
              <a:rPr lang="sk-SK" sz="4000" dirty="0" smtClean="0"/>
              <a:t>)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95600" y="1371600"/>
            <a:ext cx="5486400" cy="457200"/>
          </a:xfrm>
        </p:spPr>
        <p:txBody>
          <a:bodyPr>
            <a:normAutofit fontScale="85000" lnSpcReduction="10000"/>
          </a:bodyPr>
          <a:lstStyle/>
          <a:p>
            <a:r>
              <a:rPr lang="sk-SK" sz="2800" dirty="0" smtClean="0"/>
              <a:t>taliansky renesančný maliar a architekt</a:t>
            </a:r>
          </a:p>
        </p:txBody>
      </p:sp>
      <p:pic>
        <p:nvPicPr>
          <p:cNvPr id="8194" name="Picture 2" descr="Raff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1666582" cy="2362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6" name="Picture 4" descr="Súbor:Raffael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057400" cy="280087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Obdĺžnik 5"/>
          <p:cNvSpPr/>
          <p:nvPr/>
        </p:nvSpPr>
        <p:spPr>
          <a:xfrm>
            <a:off x="6172200" y="4876800"/>
            <a:ext cx="2362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Sixtínska Madona </a:t>
            </a:r>
          </a:p>
          <a:p>
            <a:pPr algn="ctr"/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v galérii </a:t>
            </a:r>
            <a:r>
              <a:rPr lang="sk-SK" sz="1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Zwinger</a:t>
            </a:r>
            <a:r>
              <a:rPr lang="sk-SK" sz="1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v Drážďanoch</a:t>
            </a:r>
            <a:endParaRPr lang="sk-SK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8" name="Picture 6" descr="Súbor:Sanzio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4876800" cy="37853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Obdĺžnik 7"/>
          <p:cNvSpPr/>
          <p:nvPr/>
        </p:nvSpPr>
        <p:spPr>
          <a:xfrm>
            <a:off x="838200" y="6172200"/>
            <a:ext cx="487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freska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Aténska škola, </a:t>
            </a:r>
            <a:r>
              <a:rPr lang="sk-SK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podpisová sieň, Vatikán</a:t>
            </a:r>
            <a:endParaRPr lang="sk-SK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nové literárne žánre ako napr. </a:t>
            </a:r>
            <a:r>
              <a:rPr lang="sk-SK" b="1" dirty="0" smtClean="0"/>
              <a:t>komédia</a:t>
            </a:r>
            <a:r>
              <a:rPr lang="sk-SK" dirty="0" smtClean="0"/>
              <a:t>, </a:t>
            </a:r>
            <a:r>
              <a:rPr lang="sk-SK" b="1" dirty="0" smtClean="0"/>
              <a:t>tragédia</a:t>
            </a:r>
            <a:r>
              <a:rPr lang="sk-SK" dirty="0" smtClean="0"/>
              <a:t> či pastorála. Tieto sú inšpirované dochovanými literárnymi dielami antických autorov. </a:t>
            </a:r>
          </a:p>
          <a:p>
            <a:r>
              <a:rPr lang="sk-SK" dirty="0" smtClean="0"/>
              <a:t>obľúbenými autormi sa znova stávajú </a:t>
            </a:r>
            <a:r>
              <a:rPr lang="sk-SK" dirty="0" err="1" smtClean="0"/>
              <a:t>Terentius</a:t>
            </a:r>
            <a:r>
              <a:rPr lang="sk-SK" dirty="0" smtClean="0"/>
              <a:t>, </a:t>
            </a:r>
            <a:r>
              <a:rPr lang="sk-SK" dirty="0" err="1" smtClean="0"/>
              <a:t>Plautus</a:t>
            </a:r>
            <a:r>
              <a:rPr lang="sk-SK" dirty="0" smtClean="0"/>
              <a:t>, </a:t>
            </a:r>
            <a:r>
              <a:rPr lang="sk-SK" dirty="0" err="1" smtClean="0"/>
              <a:t>Seneca</a:t>
            </a:r>
            <a:r>
              <a:rPr lang="sk-SK" dirty="0" smtClean="0"/>
              <a:t> alebo Vergílius.</a:t>
            </a:r>
          </a:p>
          <a:p>
            <a:r>
              <a:rPr lang="sk-SK" dirty="0" smtClean="0"/>
              <a:t>ďalšími obľúbenými žánrami bol traktát, polemika, list, objavujú sa cestopisy, životopisy a pedagogické spisy.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509</Words>
  <Application>Microsoft Office PowerPoint</Application>
  <PresentationFormat>Prezentácia na obrazovke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Renesančné umenie</vt:lpstr>
      <vt:lpstr>Renesančné umenie</vt:lpstr>
      <vt:lpstr>Maliarstvo</vt:lpstr>
      <vt:lpstr>Sochárstvo</vt:lpstr>
      <vt:lpstr>Donatello</vt:lpstr>
      <vt:lpstr>Michelangelo Buonarroti</vt:lpstr>
      <vt:lpstr>Leonardo da Vinci</vt:lpstr>
      <vt:lpstr>Raffaell  (Raffaello Santi)</vt:lpstr>
      <vt:lpstr>Literatúra</vt:lpstr>
      <vt:lpstr>Spisovatelia</vt:lpstr>
      <vt:lpstr>Hudba</vt:lpstr>
      <vt:lpstr>Hudobné nástroje</vt:lpstr>
      <vt:lpstr>Hudba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Renesanční umelci</dc:title>
  <dc:creator>Peter Muller</dc:creator>
  <cp:lastModifiedBy>Ja</cp:lastModifiedBy>
  <cp:revision>68</cp:revision>
  <dcterms:created xsi:type="dcterms:W3CDTF">2012-05-23T15:21:02Z</dcterms:created>
  <dcterms:modified xsi:type="dcterms:W3CDTF">2012-05-27T19:02:49Z</dcterms:modified>
</cp:coreProperties>
</file>